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798" r:id="rId2"/>
    <p:sldId id="1091" r:id="rId3"/>
    <p:sldId id="1074" r:id="rId4"/>
    <p:sldId id="1331" r:id="rId5"/>
    <p:sldId id="1317" r:id="rId6"/>
    <p:sldId id="1076" r:id="rId7"/>
    <p:sldId id="1095" r:id="rId8"/>
    <p:sldId id="1096" r:id="rId9"/>
    <p:sldId id="1097" r:id="rId10"/>
    <p:sldId id="1098" r:id="rId11"/>
    <p:sldId id="1324" r:id="rId12"/>
    <p:sldId id="1325" r:id="rId13"/>
    <p:sldId id="348" r:id="rId14"/>
    <p:sldId id="1326" r:id="rId15"/>
    <p:sldId id="1323" r:id="rId16"/>
    <p:sldId id="1318" r:id="rId17"/>
    <p:sldId id="1104" r:id="rId18"/>
    <p:sldId id="1328" r:id="rId19"/>
    <p:sldId id="1115" r:id="rId20"/>
    <p:sldId id="1319" r:id="rId21"/>
    <p:sldId id="1132" r:id="rId22"/>
    <p:sldId id="1125" r:id="rId23"/>
    <p:sldId id="1129" r:id="rId24"/>
    <p:sldId id="1130" r:id="rId25"/>
    <p:sldId id="1321" r:id="rId26"/>
    <p:sldId id="1322" r:id="rId27"/>
    <p:sldId id="1332" r:id="rId28"/>
    <p:sldId id="1333" r:id="rId29"/>
    <p:sldId id="892" r:id="rId30"/>
  </p:sldIdLst>
  <p:sldSz cx="12192000" cy="6858000"/>
  <p:notesSz cx="7053263" cy="93567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8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3E10"/>
    <a:srgbClr val="F99645"/>
    <a:srgbClr val="ACDEAD"/>
    <a:srgbClr val="0DA297"/>
    <a:srgbClr val="AF7FC0"/>
    <a:srgbClr val="8BABD3"/>
    <a:srgbClr val="F5F7F6"/>
    <a:srgbClr val="D95639"/>
    <a:srgbClr val="E3EDF8"/>
    <a:srgbClr val="048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2" autoAdjust="0"/>
    <p:restoredTop sz="94719" autoAdjust="0"/>
  </p:normalViewPr>
  <p:slideViewPr>
    <p:cSldViewPr snapToGrid="0">
      <p:cViewPr varScale="1">
        <p:scale>
          <a:sx n="123" d="100"/>
          <a:sy n="123" d="100"/>
        </p:scale>
        <p:origin x="7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2058" y="-84"/>
      </p:cViewPr>
      <p:guideLst>
        <p:guide orient="horz" pos="2948"/>
        <p:guide pos="2222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DD0B7EB-840B-794B-BCFF-F1E6367F11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F42ACE2-E45A-B349-A943-369A998553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7325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71754D2-917C-1446-B17B-265137B7FA5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4B935EA-1CD8-8C49-A664-1FCA43D9D26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7325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1B3EE1C-3998-5A4F-B167-D6C1806721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4C4AF13-C17B-B741-9CD5-310279C0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8909050"/>
            <a:ext cx="7794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589" tIns="47079" rIns="92589" bIns="47079">
            <a:spAutoFit/>
          </a:bodyPr>
          <a:lstStyle>
            <a:lvl1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28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72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44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16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988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60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C3FCF6A4-B1E4-854C-95CF-4CBF65DA6679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66C0C94-64E4-F642-BD4D-E966344F8B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98BEEA1-6CB9-3B45-8375-C216B7B045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7325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3DD0F7A-C7DD-0E44-88A1-2B9E20D62E3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564E922-5B57-F445-AD53-202B8FC8B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7325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4399512-E961-4347-8706-661AE02AA6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356CB06-1030-0B41-82F7-53C37F55F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8909050"/>
            <a:ext cx="7635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589" tIns="47079" rIns="92589" bIns="47079">
            <a:spAutoFit/>
          </a:bodyPr>
          <a:lstStyle>
            <a:lvl1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28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72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44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16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988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60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4BC4BD8E-4513-1F4D-9D96-B772C8A5E233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49BCF25-0E7A-044A-AA95-0450548451F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17538" y="5159375"/>
            <a:ext cx="5797550" cy="3262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FF7F6A78-4152-5943-8790-482450ABF71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7900" y="476250"/>
            <a:ext cx="5162550" cy="420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97" tIns="51787" rIns="97297" bIns="517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Body Text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84188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71550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457325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944688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Hello,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taking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attend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meeting.</a:t>
            </a:r>
            <a:r>
              <a:rPr lang="zh-CN" altLang="en-US" dirty="0"/>
              <a:t> </a:t>
            </a:r>
            <a:r>
              <a:rPr lang="en-US" altLang="zh-CN" dirty="0"/>
              <a:t>Haven’t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xxxx</a:t>
            </a:r>
            <a:r>
              <a:rPr lang="zh-CN" altLang="en-US" dirty="0"/>
              <a:t> </a:t>
            </a:r>
            <a:r>
              <a:rPr lang="en-US" altLang="zh-CN" dirty="0"/>
              <a:t>thanksgiving!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71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181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34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48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although these process measures are straightforward and relatively easy to define, their relationship to actual health outcome measures (e.g., 30-day mortality rate, cured rate,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is often difficult to quantify.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importantly, the “case-mix” situation – different health care provides are treating sets of patients.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Some hospitals are treating patients in worse conditions than the others. “case-mix” situation.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13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although these process measures are straightforward and relatively easy to define, their relationship to actual health outcome measures (e.g., 30-day mortality rate, cured rate,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is often difficult to quantify.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importantly, the “case-mix” situation – different health care provides are treating sets of patients.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Some hospitals are treating patients in worse conditions than the others. “case-mix” situation.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91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3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60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22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8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63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880EE0F-8936-034F-832B-8042B5D72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7" y="365885"/>
            <a:ext cx="4418390" cy="504958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03505" y="3284439"/>
            <a:ext cx="10966453" cy="461665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pPr lvl="0"/>
            <a:r>
              <a:rPr lang="en-US" altLang="en-US" noProof="0" dirty="0"/>
              <a:t>Click to Edit Title of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605367" y="528365"/>
            <a:ext cx="3154870" cy="54845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B669413-AA1F-7B48-9EF7-51410D7110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04" y="2976470"/>
            <a:ext cx="10966453" cy="242039"/>
          </a:xfrm>
        </p:spPr>
        <p:txBody>
          <a:bodyPr tIns="0" bIns="0">
            <a:noAutofit/>
          </a:bodyPr>
          <a:lstStyle>
            <a:lvl1pPr marL="0" indent="0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DEPARTMENT OR SERVICE LINE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9F7EEA-6ACC-AA4C-B098-6FCE8583AA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250" y="4746216"/>
            <a:ext cx="10966450" cy="456535"/>
          </a:xfrm>
        </p:spPr>
        <p:txBody>
          <a:bodyPr tIns="0" bIns="0" anchor="b" anchorCtr="0"/>
          <a:lstStyle>
            <a:lvl1pPr marL="0" indent="0">
              <a:spcBef>
                <a:spcPts val="100"/>
              </a:spcBef>
              <a:spcAft>
                <a:spcPts val="100"/>
              </a:spcAft>
              <a:buFontTx/>
              <a:buNone/>
              <a:defRPr sz="1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2640247-F5C8-854C-BFF2-F15A2B477F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3250" y="5546598"/>
            <a:ext cx="10966450" cy="213551"/>
          </a:xfrm>
        </p:spPr>
        <p:txBody>
          <a:bodyPr tIns="0" bIns="0" anchor="t" anchorCtr="0">
            <a:no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Month XX,2018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63FC-0F09-0C4F-A98D-09A9A087BFFD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A80AC-0EE5-CE49-AC50-371B0BCEE03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EA6F35-CA1B-A642-9824-3B515D1BF591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4247E-C5F1-3A4E-B4C6-26DD2EAF81A6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2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48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B4F123-30EB-A440-BB44-9D7F067693BF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BED2D5-3D21-F846-9AB1-F18C83362D57}"/>
              </a:ext>
            </a:extLst>
          </p:cNvPr>
          <p:cNvSpPr/>
          <p:nvPr userDrawn="1"/>
        </p:nvSpPr>
        <p:spPr bwMode="auto">
          <a:xfrm>
            <a:off x="4272325" y="0"/>
            <a:ext cx="7919676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13092-8DB7-0B4F-ABD0-D6BD93629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1133" y="3198167"/>
            <a:ext cx="6662057" cy="46166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BB0AF-9056-B849-8AE6-C1E1BBA3E30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11A79-FA5C-6C4A-9F3B-44ACE4907DA5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9BD90C-2B1D-CE42-B14E-DB6FD23D2123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9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368" y="1124081"/>
            <a:ext cx="5115984" cy="17430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551" y="1124081"/>
            <a:ext cx="5374393" cy="1743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C56170B-6943-F84C-A7CF-C98CC69F1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54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1173430"/>
            <a:ext cx="535689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368" y="1739965"/>
            <a:ext cx="5356892" cy="17566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171" y="1173430"/>
            <a:ext cx="540977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171" y="1739965"/>
            <a:ext cx="5409773" cy="17566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98137F-E053-8749-A48F-5E7A87B94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672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F67A72FA-85E0-1C47-93C3-EB1CF1E07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43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94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4306868" y="3084953"/>
            <a:ext cx="3154870" cy="5484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62E6E-14D8-0F44-A50D-BEB5AA05E94A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A041C-85C9-D44B-987A-C8542A9F68E4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D422F-FE44-674C-AF4F-23C21B48453C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87DA0F-8041-DB4E-818B-D170DFA1CCEB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60C43DA-1A5C-A446-A959-2598C0B24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7997" y="1114750"/>
            <a:ext cx="11071946" cy="172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Level 1</a:t>
            </a:r>
          </a:p>
          <a:p>
            <a:pPr lvl="1"/>
            <a:r>
              <a:rPr lang="en-US" altLang="en-US" dirty="0"/>
              <a:t>Level two</a:t>
            </a:r>
          </a:p>
          <a:p>
            <a:pPr lvl="2"/>
            <a:r>
              <a:rPr lang="en-US" altLang="en-US" dirty="0"/>
              <a:t>Level three</a:t>
            </a:r>
          </a:p>
          <a:p>
            <a:pPr lvl="3"/>
            <a:r>
              <a:rPr lang="en-US" altLang="en-US" dirty="0"/>
              <a:t>Level four</a:t>
            </a:r>
          </a:p>
          <a:p>
            <a:pPr lvl="4"/>
            <a:r>
              <a:rPr lang="en-US" altLang="en-US" dirty="0"/>
              <a:t>Level five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1684BA7-7381-CC48-B7B4-6B25FA5DD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063" y="6448248"/>
            <a:ext cx="532665" cy="18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017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54138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034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60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178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750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322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5B4467E9-E984-A945-AC32-61228A8C1F5F}" type="slidenum">
              <a:rPr lang="en-US" altLang="en-US" sz="12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en-US" sz="12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endParaRPr lang="en-US" altLang="en-US" sz="12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25B6A2B-1598-5242-AF8F-0A570BD4E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6F14E00-C21C-8644-9056-518E0CF27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2E0A31-819C-9143-859F-CC5CDD40C9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9709391" y="6412091"/>
            <a:ext cx="1902387" cy="33071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4EFA743-63F0-4B47-A850-8785F92E96BE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E024AA-066E-4A4F-81B6-327E570F3A29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BC9060-1F5C-B745-BC70-10DC006B7B24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40AAF1-9FC3-A148-A6CA-B55E87F31084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4F10C52-8105-5E50-D562-953CAEEEACE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34274" y="6315659"/>
            <a:ext cx="1700612" cy="497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</p:sldLayoutIdLst>
  <p:txStyles>
    <p:titleStyle>
      <a:lvl1pPr algn="l" defTabSz="969963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2pPr>
      <a:lvl3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3pPr>
      <a:lvl4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4pPr>
      <a:lvl5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5pPr>
      <a:lvl6pPr marL="4572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6pPr>
      <a:lvl7pPr marL="9144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7pPr>
      <a:lvl8pPr marL="13716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8pPr>
      <a:lvl9pPr marL="18288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9pPr>
    </p:titleStyle>
    <p:bodyStyle>
      <a:lvl1pPr marL="242888" indent="-242888" algn="l" defTabSz="901700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120000"/>
        <a:buFont typeface="Lucida Grande" panose="020B0600040502020204" pitchFamily="34" charset="0"/>
        <a:buChar char="‣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10000"/>
        <a:buFont typeface="Arial" panose="020B0604020202020204" pitchFamily="34" charset="0"/>
        <a:buChar char="•"/>
        <a:defRPr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077913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–"/>
        <a:defRPr sz="16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438275" indent="-246063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795463" indent="-242888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Franklin Gothic Book" panose="020B0503020102020204" pitchFamily="34" charset="0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94D4-7881-B748-A059-2510940478FA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12775" y="3136184"/>
            <a:ext cx="10966453" cy="1384995"/>
          </a:xfrm>
        </p:spPr>
        <p:txBody>
          <a:bodyPr/>
          <a:lstStyle/>
          <a:p>
            <a:r>
              <a:rPr lang="en-US" altLang="zh-CN" b="1" dirty="0"/>
              <a:t>Federated Hospital Comparer:</a:t>
            </a:r>
            <a:r>
              <a:rPr lang="zh-CN" altLang="en-US" b="1" dirty="0"/>
              <a:t> </a:t>
            </a:r>
            <a:r>
              <a:rPr lang="en-US" altLang="zh-CN" b="1" dirty="0"/>
              <a:t>A new end-to-end data aggregation approach for comparing hospital performance without sharing patient-level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99DC-376E-314E-9AB9-7B0DC82B2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2499668"/>
            <a:ext cx="10966453" cy="242039"/>
          </a:xfrm>
        </p:spPr>
        <p:txBody>
          <a:bodyPr/>
          <a:lstStyle/>
          <a:p>
            <a:r>
              <a:rPr lang="en-US" dirty="0"/>
              <a:t>Department of Biostatistics, Epidemiology, and Informatic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FB138-FDCA-B540-80A4-ADDF04896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775" y="4907672"/>
            <a:ext cx="10966450" cy="938719"/>
          </a:xfrm>
        </p:spPr>
        <p:txBody>
          <a:bodyPr/>
          <a:lstStyle/>
          <a:p>
            <a:r>
              <a:rPr lang="en-US" altLang="zh-CN" dirty="0"/>
              <a:t>Presenter:</a:t>
            </a:r>
            <a:r>
              <a:rPr lang="zh-CN" altLang="en-US" dirty="0"/>
              <a:t> </a:t>
            </a:r>
            <a:r>
              <a:rPr lang="en-US" dirty="0"/>
              <a:t>Jiayi (Jessie) Tong, Ph.D. Candidate</a:t>
            </a:r>
          </a:p>
          <a:p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 </a:t>
            </a:r>
            <a:r>
              <a:rPr lang="en-US" altLang="zh-CN" dirty="0"/>
              <a:t>ENAR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D2EAE-CCC1-9B49-BE60-56184D88E7E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3504" y="5754898"/>
            <a:ext cx="10966450" cy="213551"/>
          </a:xfrm>
        </p:spPr>
        <p:txBody>
          <a:bodyPr/>
          <a:lstStyle/>
          <a:p>
            <a:r>
              <a:rPr lang="en-US" altLang="zh-CN" dirty="0"/>
              <a:t>March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9049D-76D7-294F-8445-9D159DE1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388" y="4572299"/>
            <a:ext cx="1758915" cy="12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981" y="1402920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5202" y="1402920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7981" y="2266266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3307" y="2266266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E5B502-335C-3748-A1B2-C80974E15805}"/>
              </a:ext>
            </a:extLst>
          </p:cNvPr>
          <p:cNvSpPr/>
          <p:nvPr/>
        </p:nvSpPr>
        <p:spPr bwMode="auto">
          <a:xfrm>
            <a:off x="1807878" y="166113"/>
            <a:ext cx="8576239" cy="18480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9192D-ECCE-044D-ADA3-E1D641A1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2" y="274393"/>
            <a:ext cx="11074576" cy="46166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Another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22B4-5728-0146-81D2-C784CDF3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368" y="653989"/>
            <a:ext cx="7409261" cy="1236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hospital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participate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ranking,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b="1" u="sng" dirty="0"/>
              <a:t>cannot</a:t>
            </a:r>
            <a:r>
              <a:rPr lang="zh-CN" altLang="en-US" sz="2400" b="1" u="sng" dirty="0"/>
              <a:t> </a:t>
            </a:r>
            <a:r>
              <a:rPr lang="en-US" altLang="zh-CN" sz="2400" b="1" u="sng" dirty="0"/>
              <a:t>share</a:t>
            </a:r>
            <a:r>
              <a:rPr lang="zh-CN" altLang="en-US" sz="2400" b="1" u="sng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patient-level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32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5D2D6-29CD-96C1-CBFD-5310BFFD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45" y="0"/>
            <a:ext cx="9022557" cy="591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67480-B2FF-FFC8-FD27-737F395D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16" y="0"/>
            <a:ext cx="2274776" cy="5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71CB3CEA-EA51-E846-9474-975D40BD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542" y="3623411"/>
            <a:ext cx="1441621" cy="1441621"/>
          </a:xfrm>
          <a:prstGeom prst="rect">
            <a:avLst/>
          </a:prstGeom>
        </p:spPr>
      </p:pic>
      <p:pic>
        <p:nvPicPr>
          <p:cNvPr id="6" name="Graphic 5" descr="Hospital outline">
            <a:extLst>
              <a:ext uri="{FF2B5EF4-FFF2-40B4-BE49-F238E27FC236}">
                <a16:creationId xmlns:a16="http://schemas.microsoft.com/office/drawing/2014/main" id="{EDA2AE3A-A33E-6440-BAE2-F26F1325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444" y="2019093"/>
            <a:ext cx="914400" cy="914400"/>
          </a:xfrm>
          <a:prstGeom prst="rect">
            <a:avLst/>
          </a:prstGeom>
        </p:spPr>
      </p:pic>
      <p:pic>
        <p:nvPicPr>
          <p:cNvPr id="7" name="Graphic 6" descr="Hospital outline">
            <a:extLst>
              <a:ext uri="{FF2B5EF4-FFF2-40B4-BE49-F238E27FC236}">
                <a16:creationId xmlns:a16="http://schemas.microsoft.com/office/drawing/2014/main" id="{8E01A509-14A1-1B4F-B91B-4B814E4DF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152" y="201909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1F5DB6-5AAF-844B-B01E-E18914480457}"/>
              </a:ext>
            </a:extLst>
          </p:cNvPr>
          <p:cNvSpPr txBox="1"/>
          <p:nvPr/>
        </p:nvSpPr>
        <p:spPr>
          <a:xfrm>
            <a:off x="5285670" y="2485505"/>
            <a:ext cx="11717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/>
              <a:t>=</a:t>
            </a:r>
            <a:endParaRPr lang="en-US" sz="10000" dirty="0"/>
          </a:p>
        </p:txBody>
      </p:sp>
      <p:pic>
        <p:nvPicPr>
          <p:cNvPr id="19" name="Graphic 18" descr="Group of people with solid fill">
            <a:extLst>
              <a:ext uri="{FF2B5EF4-FFF2-40B4-BE49-F238E27FC236}">
                <a16:creationId xmlns:a16="http://schemas.microsoft.com/office/drawing/2014/main" id="{8F01F97E-4B3C-0B44-A125-5CD6F5A56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7803" y="3623411"/>
            <a:ext cx="1441621" cy="1441621"/>
          </a:xfrm>
          <a:prstGeom prst="rect">
            <a:avLst/>
          </a:prstGeom>
        </p:spPr>
      </p:pic>
      <p:pic>
        <p:nvPicPr>
          <p:cNvPr id="20" name="Graphic 19" descr="Hospital outline">
            <a:extLst>
              <a:ext uri="{FF2B5EF4-FFF2-40B4-BE49-F238E27FC236}">
                <a16:creationId xmlns:a16="http://schemas.microsoft.com/office/drawing/2014/main" id="{C3B5C370-7501-BB44-B01C-686D59677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05" y="2019093"/>
            <a:ext cx="914400" cy="914400"/>
          </a:xfrm>
          <a:prstGeom prst="rect">
            <a:avLst/>
          </a:prstGeom>
        </p:spPr>
      </p:pic>
      <p:pic>
        <p:nvPicPr>
          <p:cNvPr id="21" name="Graphic 20" descr="Hospital outline">
            <a:extLst>
              <a:ext uri="{FF2B5EF4-FFF2-40B4-BE49-F238E27FC236}">
                <a16:creationId xmlns:a16="http://schemas.microsoft.com/office/drawing/2014/main" id="{6218BD87-34E5-D247-B569-26E9D8DB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1413" y="201909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FABC95-84AA-0A4B-9AFC-3EE45A47351B}"/>
              </a:ext>
            </a:extLst>
          </p:cNvPr>
          <p:cNvSpPr txBox="1"/>
          <p:nvPr/>
        </p:nvSpPr>
        <p:spPr>
          <a:xfrm>
            <a:off x="6563452" y="1311207"/>
            <a:ext cx="223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Hospital-specific</a:t>
            </a:r>
          </a:p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Graphic 22" descr="Lock with solid fill">
            <a:extLst>
              <a:ext uri="{FF2B5EF4-FFF2-40B4-BE49-F238E27FC236}">
                <a16:creationId xmlns:a16="http://schemas.microsoft.com/office/drawing/2014/main" id="{0C1CE4E3-73F6-CE45-B602-0788F7B05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7213" y="3467308"/>
            <a:ext cx="457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4A44F7-60BF-EA44-809A-A34324249895}"/>
              </a:ext>
            </a:extLst>
          </p:cNvPr>
          <p:cNvSpPr txBox="1"/>
          <p:nvPr/>
        </p:nvSpPr>
        <p:spPr>
          <a:xfrm>
            <a:off x="1745673" y="299259"/>
            <a:ext cx="189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u="sng" dirty="0"/>
              <a:t>Conven</a:t>
            </a:r>
            <a:r>
              <a:rPr lang="en-US" altLang="zh-CN" sz="2500" u="sng" dirty="0"/>
              <a:t>tional</a:t>
            </a:r>
            <a:endParaRPr lang="en-US" sz="25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40CE3-EB12-7843-B98F-EC2B62E04C30}"/>
              </a:ext>
            </a:extLst>
          </p:cNvPr>
          <p:cNvSpPr txBox="1"/>
          <p:nvPr/>
        </p:nvSpPr>
        <p:spPr>
          <a:xfrm>
            <a:off x="8546642" y="299259"/>
            <a:ext cx="15552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u="sng" dirty="0"/>
              <a:t>Proposed</a:t>
            </a:r>
            <a:endParaRPr lang="en-US" sz="25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DC2A8-7327-1A60-9D13-A3FE6ABD9922}"/>
              </a:ext>
            </a:extLst>
          </p:cNvPr>
          <p:cNvSpPr txBox="1"/>
          <p:nvPr/>
        </p:nvSpPr>
        <p:spPr>
          <a:xfrm>
            <a:off x="35191" y="1311207"/>
            <a:ext cx="223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Hospital-specific</a:t>
            </a:r>
          </a:p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20807 -0.255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21406 -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706A9A-4C6F-6646-9E69-362EBE52DE23}"/>
              </a:ext>
            </a:extLst>
          </p:cNvPr>
          <p:cNvSpPr/>
          <p:nvPr/>
        </p:nvSpPr>
        <p:spPr bwMode="auto">
          <a:xfrm>
            <a:off x="60439" y="2438416"/>
            <a:ext cx="4001563" cy="297441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E5B502-335C-3748-A1B2-C80974E15805}"/>
              </a:ext>
            </a:extLst>
          </p:cNvPr>
          <p:cNvSpPr/>
          <p:nvPr/>
        </p:nvSpPr>
        <p:spPr bwMode="auto">
          <a:xfrm>
            <a:off x="1807878" y="166113"/>
            <a:ext cx="8576239" cy="18480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9192D-ECCE-044D-ADA3-E1D641A1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2" y="274393"/>
            <a:ext cx="11074576" cy="46166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Another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22B4-5728-0146-81D2-C784CDF3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368" y="653989"/>
            <a:ext cx="7409261" cy="1236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hospital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participate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ranking,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b="1" u="sng" dirty="0"/>
              <a:t>cannot</a:t>
            </a:r>
            <a:r>
              <a:rPr lang="zh-CN" altLang="en-US" sz="2400" b="1" u="sng" dirty="0"/>
              <a:t> </a:t>
            </a:r>
            <a:r>
              <a:rPr lang="en-US" altLang="zh-CN" sz="2400" b="1" u="sng" dirty="0"/>
              <a:t>share</a:t>
            </a:r>
            <a:r>
              <a:rPr lang="zh-CN" altLang="en-US" sz="2400" b="1" u="sng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patient-level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46224-4AD6-1241-8359-996FE77C14DC}"/>
              </a:ext>
            </a:extLst>
          </p:cNvPr>
          <p:cNvSpPr txBox="1">
            <a:spLocks/>
          </p:cNvSpPr>
          <p:nvPr/>
        </p:nvSpPr>
        <p:spPr bwMode="auto">
          <a:xfrm>
            <a:off x="13408" y="2712568"/>
            <a:ext cx="4284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Solution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B0DC82-750A-BD47-8CA6-C1A5F1DD8FF1}"/>
              </a:ext>
            </a:extLst>
          </p:cNvPr>
          <p:cNvSpPr txBox="1">
            <a:spLocks/>
          </p:cNvSpPr>
          <p:nvPr/>
        </p:nvSpPr>
        <p:spPr bwMode="auto">
          <a:xfrm>
            <a:off x="-853522" y="3334169"/>
            <a:ext cx="5766882" cy="64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200" b="1" dirty="0"/>
              <a:t>Federated Hospital Comparer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74B1F5-C312-B44B-8F69-2FCC1B92C382}"/>
              </a:ext>
            </a:extLst>
          </p:cNvPr>
          <p:cNvSpPr txBox="1">
            <a:spLocks/>
          </p:cNvSpPr>
          <p:nvPr/>
        </p:nvSpPr>
        <p:spPr bwMode="auto">
          <a:xfrm>
            <a:off x="60438" y="4214849"/>
            <a:ext cx="3818466" cy="101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No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need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transfer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patient-level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transfer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hospital-specific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effects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42F99-0D78-2652-E03F-3D503BACC28D}"/>
              </a:ext>
            </a:extLst>
          </p:cNvPr>
          <p:cNvSpPr txBox="1"/>
          <p:nvPr/>
        </p:nvSpPr>
        <p:spPr bwMode="auto">
          <a:xfrm>
            <a:off x="228600" y="6453444"/>
            <a:ext cx="63190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GLMM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considered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as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gold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standard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Health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Quality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Forum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37C51D-77EB-A9FD-48D3-1BDDCE88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38" y="6263342"/>
            <a:ext cx="1659102" cy="565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C94228-F424-EDB2-9A65-5C5F4DD67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04" y="2393747"/>
            <a:ext cx="7898774" cy="3155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2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016C5-4E8E-3CA5-FFF1-926A1977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8" y="1021671"/>
            <a:ext cx="11087134" cy="4315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3B075-4CF3-CDC4-A9A7-D6F8EB56AB16}"/>
              </a:ext>
            </a:extLst>
          </p:cNvPr>
          <p:cNvSpPr txBox="1"/>
          <p:nvPr/>
        </p:nvSpPr>
        <p:spPr bwMode="auto">
          <a:xfrm>
            <a:off x="848275" y="394224"/>
            <a:ext cx="10509813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Conducting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decentralized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GLMM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(dGEM)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based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on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aggregated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data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F3FEF-DCEE-9456-F801-605D38217346}"/>
              </a:ext>
            </a:extLst>
          </p:cNvPr>
          <p:cNvSpPr txBox="1"/>
          <p:nvPr/>
        </p:nvSpPr>
        <p:spPr bwMode="auto">
          <a:xfrm>
            <a:off x="769694" y="5529263"/>
            <a:ext cx="405232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~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hospital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common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effect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F45944-2AF5-6046-D954-67ECA9AAD86F}"/>
              </a:ext>
            </a:extLst>
          </p:cNvPr>
          <p:cNvCxnSpPr/>
          <p:nvPr/>
        </p:nvCxnSpPr>
        <p:spPr bwMode="auto">
          <a:xfrm flipV="1">
            <a:off x="3550444" y="5200650"/>
            <a:ext cx="235744" cy="328613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7CEAF4-C61A-C75E-BB1E-6833AF0C034B}"/>
              </a:ext>
            </a:extLst>
          </p:cNvPr>
          <p:cNvSpPr txBox="1"/>
          <p:nvPr/>
        </p:nvSpPr>
        <p:spPr bwMode="auto">
          <a:xfrm>
            <a:off x="6672844" y="5494251"/>
            <a:ext cx="405232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~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hospital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common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D30B51-385C-56B8-B9FD-A5A0C6599CB0}"/>
              </a:ext>
            </a:extLst>
          </p:cNvPr>
          <p:cNvCxnSpPr/>
          <p:nvPr/>
        </p:nvCxnSpPr>
        <p:spPr bwMode="auto">
          <a:xfrm flipV="1">
            <a:off x="8067675" y="5172781"/>
            <a:ext cx="235744" cy="328613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6771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1FE7-DC82-A90E-2F77-C11CE69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43" y="1728994"/>
            <a:ext cx="10037063" cy="4071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F163D-087A-2D6E-3537-0CED5CFEA97A}"/>
              </a:ext>
            </a:extLst>
          </p:cNvPr>
          <p:cNvSpPr txBox="1"/>
          <p:nvPr/>
        </p:nvSpPr>
        <p:spPr bwMode="auto">
          <a:xfrm>
            <a:off x="1044765" y="1763719"/>
            <a:ext cx="69570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b="1" dirty="0">
                <a:solidFill>
                  <a:srgbClr val="000000"/>
                </a:solidFill>
              </a:rPr>
              <a:t>Step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III: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41ACC-D9FE-B206-CBA2-5C002D080E31}"/>
              </a:ext>
            </a:extLst>
          </p:cNvPr>
          <p:cNvSpPr txBox="1"/>
          <p:nvPr/>
        </p:nvSpPr>
        <p:spPr bwMode="auto">
          <a:xfrm>
            <a:off x="1077468" y="399359"/>
            <a:ext cx="1016211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Using results from decentralized GLMM (dGEM) to perform event rates calculation and hospital profiling</a:t>
            </a:r>
            <a:endParaRPr lang="en-US" sz="2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ADD-4ABF-994F-B4BB-2EE2C6C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43198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case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44BB-8EF4-814D-9836-4B492961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960924"/>
            <a:ext cx="11071946" cy="4929781"/>
          </a:xfrm>
        </p:spPr>
        <p:txBody>
          <a:bodyPr/>
          <a:lstStyle/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National kidney transplant registry data 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Centralized data from 149 sites 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dirty="0"/>
              <a:t>collected from the U.S. Organ Procurement and Transplantation Network (OPTN) 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Cohort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40,938</a:t>
            </a:r>
            <a:r>
              <a:rPr lang="zh-CN" altLang="en-US" dirty="0"/>
              <a:t> </a:t>
            </a:r>
            <a:r>
              <a:rPr lang="en-US" altLang="zh-CN" dirty="0"/>
              <a:t>adults deceased donor recipients who experienced a kidney transplant between January 1, 2008 and December 31, 2012 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Outcome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Binary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Outcome = 1 if died or had graft failure within one year after receiving a kidney transplant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Variables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Patient-level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Recipient:</a:t>
            </a:r>
            <a:r>
              <a:rPr lang="zh-CN" altLang="en-US" dirty="0"/>
              <a:t> </a:t>
            </a:r>
            <a:r>
              <a:rPr lang="en-US" altLang="zh-CN" dirty="0"/>
              <a:t> age, gender, race, Body Mass Index (BMI), diabetes status, cold ischemia time, and total End Stage Renal Disease (ESRD) time at transplant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Donor:</a:t>
            </a:r>
            <a:r>
              <a:rPr lang="zh-CN" altLang="en-US" dirty="0"/>
              <a:t> </a:t>
            </a:r>
            <a:r>
              <a:rPr lang="en-US" altLang="zh-CN" dirty="0"/>
              <a:t>age, gender, race, BMI, hypertension status,</a:t>
            </a:r>
            <a:r>
              <a:rPr lang="zh-CN" altLang="en-US" dirty="0"/>
              <a:t> </a:t>
            </a:r>
            <a:endParaRPr lang="en-US" altLang="zh-CN" dirty="0"/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Hospital-level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number of visits/patients of transplant in each center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19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0C21-FFF7-C03C-F105-C793172B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kidney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F6B6A-AE00-3CF3-1B81-FEA1EB7E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8" y="1236520"/>
            <a:ext cx="11543484" cy="45764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09D192-FE51-AF3E-15B4-D4390DD64614}"/>
              </a:ext>
            </a:extLst>
          </p:cNvPr>
          <p:cNvSpPr/>
          <p:nvPr/>
        </p:nvSpPr>
        <p:spPr bwMode="auto">
          <a:xfrm>
            <a:off x="0" y="1045006"/>
            <a:ext cx="748145" cy="5507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609FC-F9B5-33C7-F02B-C1E34C0497BA}"/>
              </a:ext>
            </a:extLst>
          </p:cNvPr>
          <p:cNvSpPr/>
          <p:nvPr/>
        </p:nvSpPr>
        <p:spPr bwMode="auto">
          <a:xfrm>
            <a:off x="6303818" y="1000882"/>
            <a:ext cx="748145" cy="5507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ADD-4ABF-994F-B4BB-2EE2C6C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43198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case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44BB-8EF4-814D-9836-4B492961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11071946" cy="858923"/>
          </a:xfrm>
        </p:spPr>
        <p:txBody>
          <a:bodyPr/>
          <a:lstStyle/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OHDSI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F64F-2B3B-9047-B2A9-7A6DA0DF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18" y="1630517"/>
            <a:ext cx="7846180" cy="419936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2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92443"/>
          </a:xfrm>
        </p:spPr>
        <p:txBody>
          <a:bodyPr/>
          <a:lstStyle/>
          <a:p>
            <a:r>
              <a:rPr lang="en-US" sz="3200" dirty="0"/>
              <a:t>Hospital profiling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5858613" cy="1833549"/>
          </a:xfrm>
        </p:spPr>
        <p:txBody>
          <a:bodyPr/>
          <a:lstStyle/>
          <a:p>
            <a:r>
              <a:rPr lang="en-US" dirty="0"/>
              <a:t>“involves a comparison of a health care provider’s structure, processes of care, or outcomes” – Normand and </a:t>
            </a:r>
            <a:r>
              <a:rPr lang="en-US" dirty="0" err="1"/>
              <a:t>Shahian</a:t>
            </a:r>
            <a:r>
              <a:rPr lang="en-US" dirty="0"/>
              <a:t> 2007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05E7-2520-9C46-8D9B-D3D2D0C9EE84}"/>
              </a:ext>
            </a:extLst>
          </p:cNvPr>
          <p:cNvSpPr txBox="1"/>
          <p:nvPr/>
        </p:nvSpPr>
        <p:spPr bwMode="auto">
          <a:xfrm>
            <a:off x="89210" y="6634528"/>
            <a:ext cx="9457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191B4-18DD-C646-8DF1-EE092055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10" y="838974"/>
            <a:ext cx="5213334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8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4590-18A6-F38E-5E65-AF42181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dGEM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OHDSI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03BEA-7B2F-CA18-B1AE-64FD5C15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76" y="1582014"/>
            <a:ext cx="10849346" cy="4426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BE2D4-9231-195A-863A-144B1A9C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8" y="1220989"/>
            <a:ext cx="4969476" cy="99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983A7-606E-7516-F5D0-CBD9C7AFD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61" y="88240"/>
            <a:ext cx="3332192" cy="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1EAE-2CF3-CB4B-A222-33438E82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dGEM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pda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68C28-EF67-E241-8F61-8A023F74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6" y="1318724"/>
            <a:ext cx="5762793" cy="44669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B50D-3095-3D10-30DC-6F7D8489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91" y="1343070"/>
            <a:ext cx="5622402" cy="43049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200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78E7-C942-4F41-AC42-BB655C46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PDA-OTA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C7759-1234-7B9D-86D3-8EDE8086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73" y="938537"/>
            <a:ext cx="9289474" cy="4926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04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2A04F-5D36-9F4A-834B-DC74FA91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4101"/>
            <a:ext cx="10547100" cy="565377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B0DB7-8E24-0D4A-AAD9-208F2672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8" y="1676966"/>
            <a:ext cx="8608426" cy="1909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E630F-9DC8-E444-8CBB-67DA92057BC5}"/>
              </a:ext>
            </a:extLst>
          </p:cNvPr>
          <p:cNvSpPr/>
          <p:nvPr/>
        </p:nvSpPr>
        <p:spPr bwMode="auto">
          <a:xfrm>
            <a:off x="2857500" y="3600450"/>
            <a:ext cx="8432550" cy="2071688"/>
          </a:xfrm>
          <a:prstGeom prst="rect">
            <a:avLst/>
          </a:prstGeom>
          <a:solidFill>
            <a:srgbClr val="F5F7F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7F4C2-9BD8-554F-9E06-F558E4B5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58" y="3543300"/>
            <a:ext cx="1188935" cy="39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BB1F4-34B8-C44A-AEE0-BB5E00DE2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49" y="4000649"/>
            <a:ext cx="8604001" cy="17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8F04D-9AD2-0341-B79D-2C09304A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55" y="216413"/>
            <a:ext cx="7042607" cy="188141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9B1A8-7C59-934F-9E10-125EF06E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86" y="2488497"/>
            <a:ext cx="7141144" cy="180151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8E044-3AAA-090D-0504-0C59CC42E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33" y="4866658"/>
            <a:ext cx="7833909" cy="9374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86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5E35DE-3E12-EAB5-EB95-B4D7C5E49296}"/>
              </a:ext>
            </a:extLst>
          </p:cNvPr>
          <p:cNvSpPr txBox="1">
            <a:spLocks/>
          </p:cNvSpPr>
          <p:nvPr/>
        </p:nvSpPr>
        <p:spPr>
          <a:xfrm>
            <a:off x="605368" y="390373"/>
            <a:ext cx="11074576" cy="461665"/>
          </a:xfrm>
          <a:prstGeom prst="rect">
            <a:avLst/>
          </a:prstGeom>
        </p:spPr>
        <p:txBody>
          <a:bodyPr/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waves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9C15-DF85-22C6-4772-CDC28BEB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8316" y="1021072"/>
            <a:ext cx="10062647" cy="499111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215857-8042-4F92-3445-9C91A7EA4C1D}"/>
              </a:ext>
            </a:extLst>
          </p:cNvPr>
          <p:cNvSpPr/>
          <p:nvPr/>
        </p:nvSpPr>
        <p:spPr bwMode="auto">
          <a:xfrm>
            <a:off x="4477407" y="1650124"/>
            <a:ext cx="3520965" cy="1093075"/>
          </a:xfrm>
          <a:prstGeom prst="roundRect">
            <a:avLst/>
          </a:prstGeom>
          <a:noFill/>
          <a:ln w="38100" cap="flat" cmpd="sng" algn="ctr">
            <a:solidFill>
              <a:srgbClr val="ACDEA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1377BE-38CE-2982-C95D-BCE1937D760A}"/>
              </a:ext>
            </a:extLst>
          </p:cNvPr>
          <p:cNvSpPr/>
          <p:nvPr/>
        </p:nvSpPr>
        <p:spPr bwMode="auto">
          <a:xfrm>
            <a:off x="4477407" y="2794180"/>
            <a:ext cx="3520965" cy="1798841"/>
          </a:xfrm>
          <a:prstGeom prst="roundRect">
            <a:avLst/>
          </a:prstGeom>
          <a:noFill/>
          <a:ln w="38100" cap="flat" cmpd="sng" algn="ctr">
            <a:solidFill>
              <a:srgbClr val="F9964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2395F-EAD0-028A-AEC1-BD525DE0DB41}"/>
              </a:ext>
            </a:extLst>
          </p:cNvPr>
          <p:cNvSpPr/>
          <p:nvPr/>
        </p:nvSpPr>
        <p:spPr bwMode="auto">
          <a:xfrm>
            <a:off x="4477406" y="4644002"/>
            <a:ext cx="3520965" cy="1368185"/>
          </a:xfrm>
          <a:prstGeom prst="roundRect">
            <a:avLst/>
          </a:prstGeom>
          <a:noFill/>
          <a:ln w="38100" cap="flat" cmpd="sng" algn="ctr">
            <a:solidFill>
              <a:srgbClr val="D93E1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5E35DE-3E12-EAB5-EB95-B4D7C5E49296}"/>
              </a:ext>
            </a:extLst>
          </p:cNvPr>
          <p:cNvSpPr txBox="1">
            <a:spLocks/>
          </p:cNvSpPr>
          <p:nvPr/>
        </p:nvSpPr>
        <p:spPr>
          <a:xfrm>
            <a:off x="605368" y="390373"/>
            <a:ext cx="11074576" cy="461665"/>
          </a:xfrm>
          <a:prstGeom prst="rect">
            <a:avLst/>
          </a:prstGeom>
        </p:spPr>
        <p:txBody>
          <a:bodyPr/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sz="3200" b="1" dirty="0">
                <a:latin typeface=""/>
              </a:rPr>
              <a:t> </a:t>
            </a:r>
            <a:r>
              <a:rPr lang="en-US" sz="3200" dirty="0">
                <a:latin typeface=""/>
              </a:rPr>
              <a:t>Bland–Altman plot on two-wave change in counterfactual event rates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EB805-EF31-2093-DA2B-2359A11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9863" y="2483447"/>
            <a:ext cx="2307602" cy="206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0CCAE-27EB-AE66-B2EC-3D84962C50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368" y="1506046"/>
            <a:ext cx="8994495" cy="447404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2F6B30-1D7E-E938-83B4-3B97713D6CCE}"/>
              </a:ext>
            </a:extLst>
          </p:cNvPr>
          <p:cNvSpPr/>
          <p:nvPr/>
        </p:nvSpPr>
        <p:spPr bwMode="auto">
          <a:xfrm>
            <a:off x="3487918" y="3233394"/>
            <a:ext cx="4449451" cy="1866507"/>
          </a:xfrm>
          <a:prstGeom prst="roundRect">
            <a:avLst/>
          </a:prstGeom>
          <a:noFill/>
          <a:ln w="28575" cap="flat" cmpd="sng" algn="ctr">
            <a:solidFill>
              <a:srgbClr val="AF7F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2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7156-CC18-AC52-F4BA-5933422D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670B0-49CE-0BB5-8C25-1B170AE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11071946" cy="4229076"/>
          </a:xfrm>
        </p:spPr>
        <p:txBody>
          <a:bodyPr/>
          <a:lstStyle/>
          <a:p>
            <a:r>
              <a:rPr lang="en-US" altLang="zh-CN" sz="2000" b="1" dirty="0"/>
              <a:t>Federated Hospital Comparer </a:t>
            </a:r>
          </a:p>
          <a:p>
            <a:pPr lvl="1"/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case-mix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</a:p>
          <a:p>
            <a:pPr lvl="1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aggregated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  <a:p>
            <a:r>
              <a:rPr lang="en-US" altLang="zh-CN" b="1" dirty="0"/>
              <a:t>Validation</a:t>
            </a:r>
            <a:r>
              <a:rPr lang="zh-CN" altLang="en-US" b="1" dirty="0"/>
              <a:t> </a:t>
            </a:r>
            <a:r>
              <a:rPr lang="en-US" altLang="zh-CN" b="1" dirty="0"/>
              <a:t>through</a:t>
            </a:r>
            <a:r>
              <a:rPr lang="zh-CN" altLang="en-US" b="1" dirty="0"/>
              <a:t> </a:t>
            </a:r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use</a:t>
            </a:r>
            <a:r>
              <a:rPr lang="zh-CN" altLang="en-US" b="1" dirty="0"/>
              <a:t> </a:t>
            </a:r>
            <a:r>
              <a:rPr lang="en-US" altLang="zh-CN" b="1" dirty="0"/>
              <a:t>cases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gold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feasible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works</a:t>
            </a:r>
          </a:p>
          <a:p>
            <a:pPr lvl="1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</a:p>
          <a:p>
            <a:pPr lvl="1"/>
            <a:r>
              <a:rPr lang="en-US" altLang="zh-CN" dirty="0"/>
              <a:t>Racial</a:t>
            </a:r>
            <a:r>
              <a:rPr lang="zh-CN" altLang="en-US" dirty="0"/>
              <a:t> </a:t>
            </a:r>
            <a:r>
              <a:rPr lang="en-US" altLang="zh-CN" dirty="0"/>
              <a:t>disparities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0EE5-B4C5-1AD8-6ACF-33018318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F524-9AD7-C63E-B31F-5F31E267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8" y="1178540"/>
            <a:ext cx="11071946" cy="5121628"/>
          </a:xfrm>
        </p:spPr>
        <p:txBody>
          <a:bodyPr/>
          <a:lstStyle/>
          <a:p>
            <a:r>
              <a:rPr lang="en-US" dirty="0"/>
              <a:t>Jenna M. Reps</a:t>
            </a:r>
          </a:p>
          <a:p>
            <a:r>
              <a:rPr lang="en-US" dirty="0" err="1"/>
              <a:t>Chongliang</a:t>
            </a:r>
            <a:r>
              <a:rPr lang="en-US" dirty="0"/>
              <a:t> Luo</a:t>
            </a:r>
          </a:p>
          <a:p>
            <a:r>
              <a:rPr lang="en-US" dirty="0" err="1"/>
              <a:t>Martijn</a:t>
            </a:r>
            <a:r>
              <a:rPr lang="en-US" dirty="0"/>
              <a:t> J. </a:t>
            </a:r>
            <a:r>
              <a:rPr lang="en-US" dirty="0" err="1"/>
              <a:t>Schuemie</a:t>
            </a:r>
            <a:endParaRPr lang="en-US" dirty="0"/>
          </a:p>
          <a:p>
            <a:r>
              <a:rPr lang="en-US" dirty="0"/>
              <a:t>Patrick B. Ryan</a:t>
            </a:r>
          </a:p>
          <a:p>
            <a:r>
              <a:rPr lang="en-US" dirty="0" err="1"/>
              <a:t>Haitao</a:t>
            </a:r>
            <a:r>
              <a:rPr lang="en-US" dirty="0"/>
              <a:t> Chu</a:t>
            </a:r>
          </a:p>
          <a:p>
            <a:r>
              <a:rPr lang="en-US" dirty="0"/>
              <a:t>Jiang </a:t>
            </a:r>
            <a:r>
              <a:rPr lang="en-US" dirty="0" err="1"/>
              <a:t>Bian</a:t>
            </a:r>
            <a:r>
              <a:rPr lang="en-US" dirty="0"/>
              <a:t> </a:t>
            </a:r>
          </a:p>
          <a:p>
            <a:r>
              <a:rPr lang="en-US" dirty="0"/>
              <a:t>Elizabeth A Shenkman</a:t>
            </a:r>
          </a:p>
          <a:p>
            <a:r>
              <a:rPr lang="en-US" dirty="0" err="1"/>
              <a:t>Yiwei</a:t>
            </a:r>
            <a:r>
              <a:rPr lang="en-US" dirty="0"/>
              <a:t> Lu</a:t>
            </a:r>
          </a:p>
          <a:p>
            <a:r>
              <a:rPr lang="en-US" dirty="0"/>
              <a:t>Juan Manuel Ramirez-</a:t>
            </a:r>
            <a:r>
              <a:rPr lang="en-US" dirty="0" err="1"/>
              <a:t>Anguita</a:t>
            </a:r>
            <a:endParaRPr lang="en-US" dirty="0"/>
          </a:p>
          <a:p>
            <a:r>
              <a:rPr lang="en-US" dirty="0" err="1"/>
              <a:t>Milou</a:t>
            </a:r>
            <a:r>
              <a:rPr lang="en-US" dirty="0"/>
              <a:t> T. Brand</a:t>
            </a:r>
          </a:p>
          <a:p>
            <a:r>
              <a:rPr lang="en-US" dirty="0" err="1"/>
              <a:t>Zhaoyi</a:t>
            </a:r>
            <a:r>
              <a:rPr lang="en-US" dirty="0"/>
              <a:t> Chen</a:t>
            </a:r>
          </a:p>
          <a:p>
            <a:r>
              <a:rPr lang="en-US" dirty="0"/>
              <a:t>Scott L. DuVall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1E8AC-EB25-5157-F23F-1F20DA325670}"/>
              </a:ext>
            </a:extLst>
          </p:cNvPr>
          <p:cNvSpPr txBox="1">
            <a:spLocks/>
          </p:cNvSpPr>
          <p:nvPr/>
        </p:nvSpPr>
        <p:spPr bwMode="auto">
          <a:xfrm>
            <a:off x="4646597" y="1193298"/>
            <a:ext cx="11071946" cy="473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Thomas Falcone</a:t>
            </a:r>
            <a:r>
              <a:rPr lang="en-US" altLang="zh-CN" dirty="0"/>
              <a:t>r</a:t>
            </a:r>
          </a:p>
          <a:p>
            <a:r>
              <a:rPr lang="en-US" dirty="0"/>
              <a:t>Alex Mayer Fuentes</a:t>
            </a:r>
          </a:p>
          <a:p>
            <a:r>
              <a:rPr lang="en-US" dirty="0"/>
              <a:t>Kevin He</a:t>
            </a:r>
          </a:p>
          <a:p>
            <a:r>
              <a:rPr lang="en-US" dirty="0"/>
              <a:t>Jing Li</a:t>
            </a:r>
          </a:p>
          <a:p>
            <a:r>
              <a:rPr lang="en-US" dirty="0"/>
              <a:t>Michael E. Matheny</a:t>
            </a:r>
          </a:p>
          <a:p>
            <a:r>
              <a:rPr lang="en-US" dirty="0"/>
              <a:t>Miguel A. Mayer </a:t>
            </a:r>
          </a:p>
          <a:p>
            <a:r>
              <a:rPr lang="en-US" dirty="0" err="1"/>
              <a:t>Bhavnisha</a:t>
            </a:r>
            <a:r>
              <a:rPr lang="en-US" dirty="0"/>
              <a:t> Patel</a:t>
            </a:r>
          </a:p>
          <a:p>
            <a:r>
              <a:rPr lang="en-US" dirty="0"/>
              <a:t>Marc A. </a:t>
            </a:r>
            <a:r>
              <a:rPr lang="en-US" dirty="0" err="1"/>
              <a:t>Suchard</a:t>
            </a:r>
            <a:endParaRPr lang="en-US" dirty="0"/>
          </a:p>
          <a:p>
            <a:r>
              <a:rPr lang="en-US" dirty="0"/>
              <a:t>Di Wang</a:t>
            </a:r>
          </a:p>
          <a:p>
            <a:r>
              <a:rPr lang="en-US" dirty="0"/>
              <a:t>Ross D. Williams </a:t>
            </a:r>
          </a:p>
          <a:p>
            <a:r>
              <a:rPr lang="en-US" dirty="0"/>
              <a:t>Katherine Simon</a:t>
            </a:r>
          </a:p>
          <a:p>
            <a:r>
              <a:rPr lang="en-US" dirty="0"/>
              <a:t>Sarah Seager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5ACE37-2232-D5E7-17E6-854FA590C55E}"/>
              </a:ext>
            </a:extLst>
          </p:cNvPr>
          <p:cNvSpPr txBox="1">
            <a:spLocks/>
          </p:cNvSpPr>
          <p:nvPr/>
        </p:nvSpPr>
        <p:spPr bwMode="auto">
          <a:xfrm>
            <a:off x="8324330" y="1182907"/>
            <a:ext cx="11071946" cy="358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James Yang</a:t>
            </a:r>
          </a:p>
          <a:p>
            <a:r>
              <a:rPr lang="en-US" dirty="0" err="1"/>
              <a:t>Yujia</a:t>
            </a:r>
            <a:r>
              <a:rPr lang="en-US" dirty="0"/>
              <a:t> Zhou</a:t>
            </a:r>
          </a:p>
          <a:p>
            <a:r>
              <a:rPr lang="en-US" dirty="0"/>
              <a:t>Elizabeth A. Stuart</a:t>
            </a:r>
          </a:p>
          <a:p>
            <a:r>
              <a:rPr lang="en-US" dirty="0"/>
              <a:t>Harlan M. </a:t>
            </a:r>
            <a:r>
              <a:rPr lang="en-US" dirty="0" err="1"/>
              <a:t>Krumholz</a:t>
            </a:r>
            <a:endParaRPr lang="en-US" dirty="0"/>
          </a:p>
          <a:p>
            <a:r>
              <a:rPr lang="en-US" dirty="0"/>
              <a:t>Hua Xu</a:t>
            </a:r>
          </a:p>
          <a:p>
            <a:r>
              <a:rPr lang="en-US" dirty="0"/>
              <a:t>Rachel M. Werner</a:t>
            </a:r>
          </a:p>
          <a:p>
            <a:r>
              <a:rPr lang="en-US" b="1" dirty="0"/>
              <a:t>David A. Asch</a:t>
            </a:r>
            <a:r>
              <a:rPr lang="zh-CN" altLang="en-US" b="1" dirty="0"/>
              <a:t>*</a:t>
            </a:r>
            <a:endParaRPr lang="en-US" b="1" dirty="0"/>
          </a:p>
          <a:p>
            <a:r>
              <a:rPr lang="en-US" b="1" dirty="0"/>
              <a:t>Yong Chen</a:t>
            </a:r>
            <a:r>
              <a:rPr lang="zh-CN" altLang="en-US" b="1" dirty="0"/>
              <a:t>*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33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58B806-B7C7-3A42-964D-783AD357C77D}"/>
              </a:ext>
            </a:extLst>
          </p:cNvPr>
          <p:cNvSpPr/>
          <p:nvPr/>
        </p:nvSpPr>
        <p:spPr>
          <a:xfrm>
            <a:off x="2709475" y="287004"/>
            <a:ext cx="6213060" cy="565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ank you PNG">
            <a:extLst>
              <a:ext uri="{FF2B5EF4-FFF2-40B4-BE49-F238E27FC236}">
                <a16:creationId xmlns:a16="http://schemas.microsoft.com/office/drawing/2014/main" id="{FC1F2060-08B3-A047-BE1F-E6E06F4D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14" y="287004"/>
            <a:ext cx="4966971" cy="57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4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92443"/>
          </a:xfrm>
        </p:spPr>
        <p:txBody>
          <a:bodyPr/>
          <a:lstStyle/>
          <a:p>
            <a:r>
              <a:rPr lang="en-US" sz="3200" dirty="0"/>
              <a:t>Hospital profiling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5858613" cy="336730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“involves a comparison of a health care provider’s structure, processes of care, or outcomes” – Normand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Shahian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2007</a:t>
            </a:r>
          </a:p>
          <a:p>
            <a:r>
              <a:rPr lang="en-US" b="1" dirty="0"/>
              <a:t>Goal: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compare the quality of care between hospitals via structural measures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E.g., nursing ratios, presence of residency programs, availability of advanced technology, volume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05E7-2520-9C46-8D9B-D3D2D0C9EE84}"/>
              </a:ext>
            </a:extLst>
          </p:cNvPr>
          <p:cNvSpPr txBox="1"/>
          <p:nvPr/>
        </p:nvSpPr>
        <p:spPr bwMode="auto">
          <a:xfrm>
            <a:off x="89210" y="6634528"/>
            <a:ext cx="9457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191B4-18DD-C646-8DF1-EE092055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10" y="838974"/>
            <a:ext cx="5213334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0D2FE-8F6D-B5C6-D94E-2586AA80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55" y="666410"/>
            <a:ext cx="8835471" cy="43139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D9A28-62C4-00D1-4642-7BEA10B3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10" y="252031"/>
            <a:ext cx="7690944" cy="51427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4035-F765-9B47-1D40-1C01D347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2" y="855788"/>
            <a:ext cx="10609965" cy="43139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77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62D2A-0D74-DD55-6EF5-7422ACD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2" y="155419"/>
            <a:ext cx="7772401" cy="466893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66ABD-B97F-84E8-F35F-24E16FF8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93" y="2708314"/>
            <a:ext cx="7772400" cy="317720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DA12A4-56AC-4040-B90A-906C1A5E8EDB}"/>
              </a:ext>
            </a:extLst>
          </p:cNvPr>
          <p:cNvSpPr/>
          <p:nvPr/>
        </p:nvSpPr>
        <p:spPr bwMode="auto">
          <a:xfrm>
            <a:off x="6170141" y="2704247"/>
            <a:ext cx="5939481" cy="310342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752" y="3019647"/>
            <a:ext cx="7524504" cy="769441"/>
          </a:xfrm>
        </p:spPr>
        <p:txBody>
          <a:bodyPr/>
          <a:lstStyle/>
          <a:p>
            <a:pPr algn="ctr"/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Solution</a:t>
            </a:r>
            <a:br>
              <a:rPr lang="en-US" altLang="zh-CN" sz="3200" dirty="0"/>
            </a:br>
            <a:r>
              <a:rPr lang="en-US" altLang="zh-CN" sz="1800" dirty="0"/>
              <a:t>(taking mortality as an example)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533" y="3789088"/>
            <a:ext cx="5445207" cy="1280064"/>
          </a:xfrm>
        </p:spPr>
        <p:txBody>
          <a:bodyPr/>
          <a:lstStyle/>
          <a:p>
            <a:pPr marL="0" indent="0" algn="ctr" defTabSz="914400" eaLnBrk="1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2400" dirty="0"/>
              <a:t>evaluate the “risk-standardized” mortality rate by </a:t>
            </a:r>
            <a:r>
              <a:rPr lang="en-US" altLang="zh-CN" sz="2400" b="1" u="sng" dirty="0">
                <a:solidFill>
                  <a:srgbClr val="C00000"/>
                </a:solidFill>
              </a:rPr>
              <a:t>counterfactually</a:t>
            </a:r>
            <a:r>
              <a:rPr lang="en-US" altLang="zh-CN" sz="2400" dirty="0"/>
              <a:t> treating </a:t>
            </a:r>
            <a:r>
              <a:rPr lang="en-US" altLang="zh-CN" sz="2400" b="1" u="sng" dirty="0">
                <a:solidFill>
                  <a:srgbClr val="C00000"/>
                </a:solidFill>
              </a:rPr>
              <a:t>all patients </a:t>
            </a:r>
            <a:r>
              <a:rPr lang="en-US" altLang="zh-CN" sz="2400" dirty="0"/>
              <a:t>at a given hospital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8DD81-D727-5B4D-80F2-6014A223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67" y="2777849"/>
            <a:ext cx="1081048" cy="1081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181AF-5CAF-9EEF-D0A5-71E3961F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" y="2616167"/>
            <a:ext cx="6043863" cy="3302718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2A69B3-5448-CC59-562E-2849E89E2942}"/>
              </a:ext>
            </a:extLst>
          </p:cNvPr>
          <p:cNvSpPr/>
          <p:nvPr/>
        </p:nvSpPr>
        <p:spPr bwMode="auto">
          <a:xfrm>
            <a:off x="1807876" y="307191"/>
            <a:ext cx="8576239" cy="17321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E5D4CB-E5F3-BD19-DEF7-DA052749696B}"/>
              </a:ext>
            </a:extLst>
          </p:cNvPr>
          <p:cNvSpPr txBox="1">
            <a:spLocks/>
          </p:cNvSpPr>
          <p:nvPr/>
        </p:nvSpPr>
        <p:spPr bwMode="auto">
          <a:xfrm>
            <a:off x="558707" y="495310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9CA0F6-5259-3827-2B93-89B2499C23BA}"/>
              </a:ext>
            </a:extLst>
          </p:cNvPr>
          <p:cNvSpPr txBox="1">
            <a:spLocks/>
          </p:cNvSpPr>
          <p:nvPr/>
        </p:nvSpPr>
        <p:spPr bwMode="auto">
          <a:xfrm>
            <a:off x="2391364" y="1059810"/>
            <a:ext cx="7409261" cy="68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b="1" u="sng" dirty="0"/>
              <a:t>“case-mix</a:t>
            </a:r>
            <a:r>
              <a:rPr lang="en-US" altLang="zh-CN" sz="2400" u="sng" dirty="0"/>
              <a:t>” </a:t>
            </a:r>
            <a:r>
              <a:rPr lang="en-US" altLang="zh-CN" sz="2400" dirty="0"/>
              <a:t>situation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C06303-BC8C-634E-61B5-7747C6AD0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781" y="756034"/>
            <a:ext cx="16002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42BD4-52FF-7316-C9A8-2F29986F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979" y="698610"/>
            <a:ext cx="1993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870" y="3531971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578" y="3531971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696" y="3531970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815" y="3531970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259" y="1525750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480" y="1525750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4259" y="2389096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585" y="2389096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8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3862" y="1457511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083" y="1457511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3862" y="2320857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188" y="2320857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nn Medicine Template 20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nn Medicine Template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  <a:spAutoFit/>
      </a:bodyPr>
      <a:lstStyle>
        <a:defPPr algn="l">
          <a:defRPr sz="1400" b="1" dirty="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>
    <a:extraClrScheme>
      <a:clrScheme name="Penn Medicine Template 2009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8">
        <a:dk1>
          <a:srgbClr val="4A85FA"/>
        </a:dk1>
        <a:lt1>
          <a:srgbClr val="FFFFFF"/>
        </a:lt1>
        <a:dk2>
          <a:srgbClr val="001D3A"/>
        </a:dk2>
        <a:lt2>
          <a:srgbClr val="003366"/>
        </a:lt2>
        <a:accent1>
          <a:srgbClr val="A66E5A"/>
        </a:accent1>
        <a:accent2>
          <a:srgbClr val="BA003E"/>
        </a:accent2>
        <a:accent3>
          <a:srgbClr val="AAABAE"/>
        </a:accent3>
        <a:accent4>
          <a:srgbClr val="DADADA"/>
        </a:accent4>
        <a:accent5>
          <a:srgbClr val="D0BAB5"/>
        </a:accent5>
        <a:accent6>
          <a:srgbClr val="A80037"/>
        </a:accent6>
        <a:hlink>
          <a:srgbClr val="666633"/>
        </a:hlink>
        <a:folHlink>
          <a:srgbClr val="FEC42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9">
        <a:dk1>
          <a:srgbClr val="000000"/>
        </a:dk1>
        <a:lt1>
          <a:srgbClr val="FFFFFF"/>
        </a:lt1>
        <a:dk2>
          <a:srgbClr val="A2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10">
        <a:dk1>
          <a:srgbClr val="000000"/>
        </a:dk1>
        <a:lt1>
          <a:srgbClr val="FFFFFF"/>
        </a:lt1>
        <a:dk2>
          <a:srgbClr val="80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17764</TotalTime>
  <Pages>32</Pages>
  <Words>787</Words>
  <Application>Microsoft Macintosh PowerPoint</Application>
  <PresentationFormat>Widescreen</PresentationFormat>
  <Paragraphs>135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Franklin Gothic Book</vt:lpstr>
      <vt:lpstr>Lucida Grande</vt:lpstr>
      <vt:lpstr>Penn Medicine Template 2009</vt:lpstr>
      <vt:lpstr>Federated Hospital Comparer: A new end-to-end data aggregation approach for comparing hospital performance without sharing patient-level data</vt:lpstr>
      <vt:lpstr>Hospital profiling</vt:lpstr>
      <vt:lpstr>Hospital profiling</vt:lpstr>
      <vt:lpstr>PowerPoint Presentation</vt:lpstr>
      <vt:lpstr>PowerPoint Presentation</vt:lpstr>
      <vt:lpstr>A Solution (taking mortality as an example)</vt:lpstr>
      <vt:lpstr>PowerPoint Presentation</vt:lpstr>
      <vt:lpstr>PowerPoint Presentation</vt:lpstr>
      <vt:lpstr>PowerPoint Presentation</vt:lpstr>
      <vt:lpstr>PowerPoint Presentation</vt:lpstr>
      <vt:lpstr>Another challenge</vt:lpstr>
      <vt:lpstr>PowerPoint Presentation</vt:lpstr>
      <vt:lpstr>PowerPoint Presentation</vt:lpstr>
      <vt:lpstr>Another challenge</vt:lpstr>
      <vt:lpstr>PowerPoint Presentation</vt:lpstr>
      <vt:lpstr>PowerPoint Presentation</vt:lpstr>
      <vt:lpstr>Use case 1</vt:lpstr>
      <vt:lpstr>Implementation using centralized kidney data</vt:lpstr>
      <vt:lpstr>Use case 2</vt:lpstr>
      <vt:lpstr>Implementation of dGEM within OHDSI network</vt:lpstr>
      <vt:lpstr>Implementation – dGEM in pda R package</vt:lpstr>
      <vt:lpstr>Implementation – PDA-OTA</vt:lpstr>
      <vt:lpstr>PowerPoint Presentation</vt:lpstr>
      <vt:lpstr>PowerPoint Presentation</vt:lpstr>
      <vt:lpstr>PowerPoint Presentation</vt:lpstr>
      <vt:lpstr>PowerPoint Presentation</vt:lpstr>
      <vt:lpstr>Summary</vt:lpstr>
      <vt:lpstr>Acknowledgement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 </dc:subject>
  <dc:creator>PWheeler</dc:creator>
  <cp:keywords/>
  <dc:description/>
  <cp:lastModifiedBy>Tong, Jiayi</cp:lastModifiedBy>
  <cp:revision>1202</cp:revision>
  <cp:lastPrinted>2003-06-10T14:31:25Z</cp:lastPrinted>
  <dcterms:created xsi:type="dcterms:W3CDTF">2006-02-16T01:55:53Z</dcterms:created>
  <dcterms:modified xsi:type="dcterms:W3CDTF">2023-03-20T20:37:56Z</dcterms:modified>
</cp:coreProperties>
</file>